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5143500" cx="9144000"/>
  <p:notesSz cx="6858000" cy="9144000"/>
  <p:embeddedFontLst>
    <p:embeddedFont>
      <p:font typeface="Montserrat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Montserrat-bold.fntdata"/><Relationship Id="rId12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Montserrat-boldItalic.fntdata"/><Relationship Id="rId14" Type="http://schemas.openxmlformats.org/officeDocument/2006/relationships/font" Target="fonts/Montserra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c787d307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c787d307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083bfd50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083bfd50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40aeed93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40aeed93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40aeed93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40aeed93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40aeed93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e40aeed93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e40aeed93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e40aeed93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40aeed93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e40aeed93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02900" y="2305025"/>
            <a:ext cx="6204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407"/>
              </a:buClr>
              <a:buSzPts val="2800"/>
              <a:buNone/>
              <a:defRPr sz="2800">
                <a:solidFill>
                  <a:srgbClr val="FF7407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 txBox="1"/>
          <p:nvPr/>
        </p:nvSpPr>
        <p:spPr>
          <a:xfrm>
            <a:off x="302900" y="0"/>
            <a:ext cx="4597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EMERGENCY MEDICINE ULTRASOUND GROUPS</a:t>
            </a:r>
            <a:endParaRPr sz="100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14;p2"/>
          <p:cNvSpPr txBox="1"/>
          <p:nvPr>
            <p:ph type="title"/>
          </p:nvPr>
        </p:nvSpPr>
        <p:spPr>
          <a:xfrm>
            <a:off x="302900" y="1184900"/>
            <a:ext cx="7368000" cy="11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0" sz="3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-625400" y="4597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-881000" y="1789150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 b="0" l="24556" r="24396" t="0"/>
          <a:stretch/>
        </p:blipFill>
        <p:spPr>
          <a:xfrm>
            <a:off x="-3" y="33186"/>
            <a:ext cx="2540525" cy="24887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/>
          <p:nvPr/>
        </p:nvSpPr>
        <p:spPr>
          <a:xfrm>
            <a:off x="2115025" y="0"/>
            <a:ext cx="7029000" cy="51435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115025" y="3980500"/>
            <a:ext cx="67161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None/>
              <a:defRPr sz="28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56" name="Google Shape;56;p13"/>
          <p:cNvSpPr/>
          <p:nvPr/>
        </p:nvSpPr>
        <p:spPr>
          <a:xfrm>
            <a:off x="1118761" y="1865000"/>
            <a:ext cx="1282500" cy="1238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3"/>
          <p:cNvSpPr txBox="1"/>
          <p:nvPr>
            <p:ph type="ctrTitle"/>
          </p:nvPr>
        </p:nvSpPr>
        <p:spPr>
          <a:xfrm>
            <a:off x="750850" y="2023050"/>
            <a:ext cx="8809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None/>
              <a:defRPr sz="3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4068450"/>
            <a:ext cx="2038823" cy="103631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2241675" y="12675"/>
            <a:ext cx="4597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000" u="none" cap="none" strike="noStrik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EMERGENCY MEDICINE ULTRASOUND GROUPS</a:t>
            </a:r>
            <a:endParaRPr b="0" i="0" sz="1000" u="none" cap="none" strike="noStrike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1pPr>
            <a:lvl2pPr indent="-2857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2pPr>
            <a:lvl3pPr indent="-2857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3pPr>
            <a:lvl4pPr indent="-2857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4pPr>
            <a:lvl5pPr indent="-2857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5pPr>
            <a:lvl6pPr indent="-2857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6pPr>
            <a:lvl7pPr indent="-2857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7pPr>
            <a:lvl8pPr indent="-2857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8pPr>
            <a:lvl9pPr indent="-2857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Char char="■"/>
              <a:defRPr sz="1200"/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/>
          </a:blip>
          <a:srcRect b="0" l="24557" r="24398" t="0"/>
          <a:stretch/>
        </p:blipFill>
        <p:spPr>
          <a:xfrm>
            <a:off x="-3" y="33185"/>
            <a:ext cx="2540525" cy="248871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/>
          <p:nvPr/>
        </p:nvSpPr>
        <p:spPr>
          <a:xfrm>
            <a:off x="2115025" y="0"/>
            <a:ext cx="7029000" cy="51435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2115025" y="3980500"/>
            <a:ext cx="6716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9" name="Google Shape;69;p15"/>
          <p:cNvSpPr/>
          <p:nvPr/>
        </p:nvSpPr>
        <p:spPr>
          <a:xfrm>
            <a:off x="1118761" y="1865000"/>
            <a:ext cx="1282500" cy="1238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5"/>
          <p:cNvSpPr txBox="1"/>
          <p:nvPr>
            <p:ph type="ctrTitle"/>
          </p:nvPr>
        </p:nvSpPr>
        <p:spPr>
          <a:xfrm>
            <a:off x="750850" y="2023050"/>
            <a:ext cx="88095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68450"/>
            <a:ext cx="2038823" cy="1036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2241675" y="12675"/>
            <a:ext cx="4597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EMERGENCY MEDICINE ULTRASOUND GROUPS</a:t>
            </a:r>
            <a:endParaRPr sz="100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142000" y="713025"/>
            <a:ext cx="7472100" cy="24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0" sz="3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188750" y="222275"/>
            <a:ext cx="8452500" cy="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270025" y="1049532"/>
            <a:ext cx="8452500" cy="28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45750" y="477400"/>
            <a:ext cx="8452500" cy="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37975" y="130000"/>
            <a:ext cx="8452500" cy="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158925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2473650" y="445172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5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7975" y="130000"/>
            <a:ext cx="84525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5750" y="729097"/>
            <a:ext cx="8452500" cy="4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57875" y="-5363"/>
            <a:ext cx="1486124" cy="7558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gif"/><Relationship Id="rId4" Type="http://schemas.openxmlformats.org/officeDocument/2006/relationships/image" Target="../media/image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4294967295" type="title"/>
          </p:nvPr>
        </p:nvSpPr>
        <p:spPr>
          <a:xfrm>
            <a:off x="401225" y="1555800"/>
            <a:ext cx="7368000" cy="20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</a:rPr>
              <a:t>POCUS PASSPORT:</a:t>
            </a:r>
            <a:endParaRPr b="1" sz="4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</a:rPr>
              <a:t>EFAST MINIMUM IMAGING SET AND AUDITING GUIDE</a:t>
            </a:r>
            <a:endParaRPr b="1" sz="4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279125" y="1080525"/>
            <a:ext cx="3728700" cy="334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Coronal view in the right mid-axillary line 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Labelled RUQ 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Curvilinear probe on abdominal present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Depth and gain optimised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 set must include: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Right Kidney; </a:t>
            </a:r>
            <a:endParaRPr sz="1100">
              <a:solidFill>
                <a:schemeClr val="lt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Liver (incl liver tip)</a:t>
            </a:r>
            <a:endParaRPr sz="1100">
              <a:solidFill>
                <a:schemeClr val="lt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Morrison’s Pouch; </a:t>
            </a:r>
            <a:endParaRPr sz="1100">
              <a:solidFill>
                <a:schemeClr val="lt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Right Diaphragm  </a:t>
            </a:r>
            <a:endParaRPr sz="1100">
              <a:solidFill>
                <a:schemeClr val="lt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Right pleural space</a:t>
            </a:r>
            <a:endParaRPr sz="1100">
              <a:solidFill>
                <a:schemeClr val="lt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demonstrate the potential space for fluid collection: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Hepatorenal Interface (Morrison’s Pouch); </a:t>
            </a:r>
            <a:endParaRPr sz="1100">
              <a:solidFill>
                <a:schemeClr val="lt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Right Diaphragm/hemithorax </a:t>
            </a:r>
            <a:endParaRPr sz="1100">
              <a:solidFill>
                <a:schemeClr val="lt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Right Paracolic Gutter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279125" y="459050"/>
            <a:ext cx="5163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Right Upper Quadrant</a:t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b="2594" l="0" r="0" t="4078"/>
          <a:stretch/>
        </p:blipFill>
        <p:spPr>
          <a:xfrm>
            <a:off x="5590550" y="2695875"/>
            <a:ext cx="3343874" cy="23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4">
            <a:alphaModFix/>
          </a:blip>
          <a:srcRect b="2584" l="0" r="0" t="5104"/>
          <a:stretch/>
        </p:blipFill>
        <p:spPr>
          <a:xfrm>
            <a:off x="4205825" y="337289"/>
            <a:ext cx="3343874" cy="2315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160600" y="1089650"/>
            <a:ext cx="3705000" cy="334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Coronal view in the left mid-posterior axillary line 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Labelled LUQ 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Curvilinear probe on abdominal present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Depth and gain optimised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 set must include: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Left Kidney;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Spleen;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Left Diaphragm. 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Left hemithorax and pleural space</a:t>
            </a:r>
            <a:endParaRPr sz="1100">
              <a:solidFill>
                <a:schemeClr val="lt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demonstrate the potential space for fluid collection: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Splenorenal Interface;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Left Subdiaphragmatic/ Perisplenic Space;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Left Paracolic Gutter.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Left hemithorax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160600" y="504650"/>
            <a:ext cx="5163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Left Upper Quadrant</a:t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 b="0" l="14140" r="0" t="4269"/>
          <a:stretch/>
        </p:blipFill>
        <p:spPr>
          <a:xfrm>
            <a:off x="4333775" y="1089650"/>
            <a:ext cx="4397075" cy="36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160600" y="825275"/>
            <a:ext cx="3705000" cy="334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Sagittal midline view 2cm superior to the symphysis pubis followed by transverse from pubic symphysis through pelvis to bowel.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Curvilinear probe on abdominal present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Depth, gain and TGC optimised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Labelled Pelvic 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Female patients: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Images must contain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Bladder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Uterus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Pouch of Douglas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Rectum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</a:rPr>
              <a:t>Pubic </a:t>
            </a:r>
            <a:r>
              <a:rPr lang="en" sz="1100">
                <a:solidFill>
                  <a:schemeClr val="lt1"/>
                </a:solidFill>
              </a:rPr>
              <a:t>symphysis</a:t>
            </a:r>
            <a:r>
              <a:rPr lang="en" sz="1100">
                <a:solidFill>
                  <a:schemeClr val="lt1"/>
                </a:solidFill>
              </a:rPr>
              <a:t> in long</a:t>
            </a:r>
            <a:endParaRPr sz="1100">
              <a:solidFill>
                <a:schemeClr val="lt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AND 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 potential space for fluid collection</a:t>
            </a:r>
            <a:endParaRPr sz="1100">
              <a:solidFill>
                <a:schemeClr val="lt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Vesico-Uterine Space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Pouc</a:t>
            </a:r>
            <a:r>
              <a:rPr lang="en" sz="1100">
                <a:solidFill>
                  <a:schemeClr val="lt1"/>
                </a:solidFill>
              </a:rPr>
              <a:t>h of 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Douglas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99" name="Google Shape;99;p19"/>
          <p:cNvSpPr txBox="1"/>
          <p:nvPr/>
        </p:nvSpPr>
        <p:spPr>
          <a:xfrm>
            <a:off x="160600" y="431750"/>
            <a:ext cx="5163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Pelvic View - Female</a:t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8550" y="2569425"/>
            <a:ext cx="3510401" cy="23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8550" y="142875"/>
            <a:ext cx="3510401" cy="23987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4396050" y="240775"/>
            <a:ext cx="119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Pelvis Trans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4396050" y="2653450"/>
            <a:ext cx="119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Pelvis Long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160600" y="1016750"/>
            <a:ext cx="3705000" cy="30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Sagittal midline view 2cm superior to the symphysis pubis followed by transverse from pubic symphysis through pelvis to bowel. 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Depth Gain and TGC optimised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Labelled Pelvic Transverse/Long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Male Patients: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Images must contain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Bladder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Prostate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Rectum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</a:rPr>
              <a:t>Pubic symphysis in long</a:t>
            </a:r>
            <a:endParaRPr sz="1100">
              <a:solidFill>
                <a:schemeClr val="lt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AND demonstrate 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 potential space for fluid collection</a:t>
            </a:r>
            <a:endParaRPr sz="1100">
              <a:solidFill>
                <a:schemeClr val="lt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Vesico-Rectal Space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160600" y="431750"/>
            <a:ext cx="5163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Pelvic View - Male</a:t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0" l="12495" r="0" t="6244"/>
          <a:stretch/>
        </p:blipFill>
        <p:spPr>
          <a:xfrm>
            <a:off x="3675250" y="258550"/>
            <a:ext cx="3427974" cy="27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b="0" l="11863" r="0" t="6261"/>
          <a:stretch/>
        </p:blipFill>
        <p:spPr>
          <a:xfrm>
            <a:off x="5713075" y="2438775"/>
            <a:ext cx="3265850" cy="26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160600" y="1089650"/>
            <a:ext cx="3705000" cy="334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Transverse view through the subxiphoid region of the chest (alternative left long axis parasternal or apical views also acceptable if subxiphoid view non-diagnostic) 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Curvilinear probe on abdominal present (or phased array probe on cardiac preset)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Depth and gain optimised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Labelled SUBX/ PLAX/ APIC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Still or cineloop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Images must include: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Liver </a:t>
            </a:r>
            <a:r>
              <a:rPr lang="en" sz="1100">
                <a:solidFill>
                  <a:schemeClr val="lt1"/>
                </a:solidFill>
              </a:rPr>
              <a:t>(SUBX)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Heart (in 4 chamber view, or long axis parasternal view if required)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Pericardium 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be able to demonstrate the potential space for fluid around pericardium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17" name="Google Shape;117;p21"/>
          <p:cNvSpPr txBox="1"/>
          <p:nvPr/>
        </p:nvSpPr>
        <p:spPr>
          <a:xfrm>
            <a:off x="160600" y="504650"/>
            <a:ext cx="5163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Sub-Xiphoid/Pericardial View</a:t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1300" y="1089650"/>
            <a:ext cx="4973599" cy="37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160600" y="1228525"/>
            <a:ext cx="3705000" cy="304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Longitudinal view at most anterior region of right and left chest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Labelled Rt or Lt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Linear or Curvilinear probe. Decrease depth to &lt; 6cm to look at pleural line.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Focus set to pleural line if available.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Cineloop more appropriate.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Recognise the sonographic features of pneumothorax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absence of lung sliding 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Lung point</a:t>
            </a:r>
            <a:endParaRPr sz="1100">
              <a:solidFill>
                <a:schemeClr val="lt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 sz="1100">
                <a:solidFill>
                  <a:schemeClr val="lt1"/>
                </a:solidFill>
              </a:rPr>
              <a:t>If no sliding look for lung pulse and B-lines to exclude pneumothorax</a:t>
            </a:r>
            <a:endParaRPr sz="1100">
              <a:solidFill>
                <a:schemeClr val="lt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Can Acquire an M-mode trace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160600" y="504650"/>
            <a:ext cx="5163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Lung View</a:t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0325" y="617988"/>
            <a:ext cx="4834500" cy="40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MUGs">
  <a:themeElements>
    <a:clrScheme name="Simple Light">
      <a:dk1>
        <a:srgbClr val="3294D1"/>
      </a:dk1>
      <a:lt1>
        <a:srgbClr val="FFFFFF"/>
      </a:lt1>
      <a:dk2>
        <a:srgbClr val="3294D1"/>
      </a:dk2>
      <a:lt2>
        <a:srgbClr val="EEEEEE"/>
      </a:lt2>
      <a:accent1>
        <a:srgbClr val="FFAB40"/>
      </a:accent1>
      <a:accent2>
        <a:srgbClr val="073763"/>
      </a:accent2>
      <a:accent3>
        <a:srgbClr val="78909C"/>
      </a:accent3>
      <a:accent4>
        <a:srgbClr val="FFAB40"/>
      </a:accent4>
      <a:accent5>
        <a:srgbClr val="FF7407"/>
      </a:accent5>
      <a:accent6>
        <a:srgbClr val="3294D1"/>
      </a:accent6>
      <a:hlink>
        <a:srgbClr val="FF74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