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c787d31b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c787d31b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c787d31b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c787d31b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a4197f07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a4197f07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a4197f07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a4197f07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a4197f07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a4197f07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a4197f07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a4197f07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a4197f07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a4197f07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02900" y="2305025"/>
            <a:ext cx="620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407"/>
              </a:buClr>
              <a:buSzPts val="2800"/>
              <a:buNone/>
              <a:defRPr sz="2800">
                <a:solidFill>
                  <a:srgbClr val="FF740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302900" y="0"/>
            <a:ext cx="459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EMERGENCY MEDICINE ULTRASOUND GROUPS</a:t>
            </a:r>
            <a:endParaRPr sz="10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302900" y="1184900"/>
            <a:ext cx="73680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0"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-625400" y="4597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-881000" y="17891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24556" r="24396" t="0"/>
          <a:stretch/>
        </p:blipFill>
        <p:spPr>
          <a:xfrm>
            <a:off x="-3" y="33186"/>
            <a:ext cx="2540525" cy="2488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>
            <a:off x="2115025" y="0"/>
            <a:ext cx="7029000" cy="5143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115025" y="3980500"/>
            <a:ext cx="6716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None/>
              <a:defRPr sz="2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>
            <a:off x="1118761" y="1865000"/>
            <a:ext cx="1282500" cy="1238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750850" y="2023050"/>
            <a:ext cx="8809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4068450"/>
            <a:ext cx="2038823" cy="103631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241675" y="12675"/>
            <a:ext cx="459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EMERGENCY MEDICINE ULTRASOUND GROUPS</a:t>
            </a:r>
            <a:endParaRPr b="0" i="0" sz="1000" u="none" cap="none" strike="noStrike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indent="-2857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24557" r="24398" t="0"/>
          <a:stretch/>
        </p:blipFill>
        <p:spPr>
          <a:xfrm>
            <a:off x="-3" y="33185"/>
            <a:ext cx="2540525" cy="24887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2115025" y="0"/>
            <a:ext cx="7029000" cy="5143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115025" y="3980500"/>
            <a:ext cx="671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5"/>
          <p:cNvSpPr/>
          <p:nvPr/>
        </p:nvSpPr>
        <p:spPr>
          <a:xfrm>
            <a:off x="1118761" y="1865000"/>
            <a:ext cx="1282500" cy="1238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 txBox="1"/>
          <p:nvPr>
            <p:ph type="ctrTitle"/>
          </p:nvPr>
        </p:nvSpPr>
        <p:spPr>
          <a:xfrm>
            <a:off x="750850" y="2023050"/>
            <a:ext cx="88095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8450"/>
            <a:ext cx="2038823" cy="103631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241675" y="12675"/>
            <a:ext cx="459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EMERGENCY MEDICINE ULTRASOUND GROUPS</a:t>
            </a:r>
            <a:endParaRPr sz="10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142000" y="713025"/>
            <a:ext cx="7472100" cy="24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0"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188750" y="222275"/>
            <a:ext cx="84525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70025" y="1049532"/>
            <a:ext cx="8452500" cy="28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45750" y="477400"/>
            <a:ext cx="84525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37975" y="130000"/>
            <a:ext cx="84525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58925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473650" y="44517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7975" y="130000"/>
            <a:ext cx="84525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5750" y="729097"/>
            <a:ext cx="84525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57875" y="-5363"/>
            <a:ext cx="1486124" cy="7558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450150" y="1248000"/>
            <a:ext cx="82437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POCUS PASSPORT: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</a:rPr>
              <a:t>FOCUSED ECHO IN LIFE SUPPORT MINIMUM IMAGING SET AND AUDITING GUIDE</a:t>
            </a:r>
            <a:endParaRPr b="1"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1121675" y="1102500"/>
            <a:ext cx="6851700" cy="30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Views may include subcostal, parasternal long axis, parasternal short axis, apical 4 chamber and IVC </a:t>
            </a: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longitudinal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phased array probe on cardiac preset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Would be suitable to select abdominal probe preset for subcostal views.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views will be dictated by the clinical scenario and patient factors. It is recognised that in many patients, not all views will be of good quality. 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 echocardiographic windows may be inaccessible due to other factors such as contemporaneous procedures like Cardio-Pulmonary Resuscitation (CPR).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160600" y="504650"/>
            <a:ext cx="617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</a:rPr>
              <a:t>Scan Technique</a:t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160600" y="1089650"/>
            <a:ext cx="3705000" cy="3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Left parasternal view of heart in long axis with focus over septum, aortic and mitral valves.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Depth and Gain Optimised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Labelled PLAX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Cineloop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at least 4 seconds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Demonstrate the right ventricle, left ventricle, mitral valve, aortic valve, ascending aorta and left atrium. May include a cineloop with increased depth to view descending aorta before decreasing depth.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LV and RV size as a ratio to each other (LV 2/3 RV 1/3)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RV to AoV/root to LA size ratio (roughly 1:1:1)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overall LV ventricular function normal vs abnormal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pericardial effusion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fluid in the pleural cavity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60600" y="504650"/>
            <a:ext cx="51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Parasternal Long Axis View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000" y="1242050"/>
            <a:ext cx="447675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4226975" y="1628975"/>
            <a:ext cx="85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PLAX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160600" y="1089650"/>
            <a:ext cx="3705000" cy="3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Left parasternal view of heart in short axis with focus over septum, aortic and mitral valves.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Depth and Gain Optimised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Labelled PSAX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Cineloop of at least 4 seconds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Aim to have the LV in the middle of the sector looking like a doughnut with the two papillary muscles visible in the LV cavity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overall ventricular function normal vs abnormal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the shape of the LV, round vs D shaped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for pericardial effusion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Fan superiorly and identify MV, AoV and RV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160600" y="504650"/>
            <a:ext cx="51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Parasternal Short Axis View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775" y="1341938"/>
            <a:ext cx="4814280" cy="28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226975" y="1628975"/>
            <a:ext cx="85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PSAX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160600" y="1089650"/>
            <a:ext cx="3705000" cy="3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View through apex of heart in long axis. 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Depth and Gain Optimised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Labelled A4Ch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Cineloop of at least 4 seconds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Demonstrate the left and right ventricles, atria and AV valves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overall ventricular function normal vs abnormal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LV and RV size as a ratio to each other 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a pericardial effusion and right heart inversion if present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160600" y="504650"/>
            <a:ext cx="51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Apical 4 Chamber </a:t>
            </a:r>
            <a:r>
              <a:rPr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View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975" y="1033202"/>
            <a:ext cx="4613351" cy="36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4387175" y="1184050"/>
            <a:ext cx="85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A4CH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160600" y="1089650"/>
            <a:ext cx="3705000" cy="3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Transverse view through the subxiphoid region of the chest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Depth and gain optimised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Labelled SUBX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Cineloop of at least 4secs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Obtain a four-chamber view maximising the Left Ventricle (LV) length and minimising Right Ventricle (RV) foreshortening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Observe any free fluid over the Right Atrium (RA), RV and LV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any 2D signs of RA RV inversion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the size of the RV in relation to the LV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Assess LV and RV function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160600" y="504650"/>
            <a:ext cx="51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Subcostal/Subxiphoid  View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300" y="1089650"/>
            <a:ext cx="4973599" cy="37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4226975" y="1628975"/>
            <a:ext cx="85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SUBX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160600" y="1089650"/>
            <a:ext cx="3705000" cy="334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 view of the Inferior Vena Cava entering the RA and traversing the liver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Depth and gain optimised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Labelled IVC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Freeze image and use callipers to measure the diameter of the IVC before the mouth of the hepatic vein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collapsibility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M-Mode can be utilised to assess this.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160600" y="504650"/>
            <a:ext cx="6914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Inferior Vena Cava Longitudinal View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100" y="1144150"/>
            <a:ext cx="4806474" cy="374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MUGs">
  <a:themeElements>
    <a:clrScheme name="Simple Light">
      <a:dk1>
        <a:srgbClr val="3294D1"/>
      </a:dk1>
      <a:lt1>
        <a:srgbClr val="FFFFFF"/>
      </a:lt1>
      <a:dk2>
        <a:srgbClr val="3294D1"/>
      </a:dk2>
      <a:lt2>
        <a:srgbClr val="EEEEEE"/>
      </a:lt2>
      <a:accent1>
        <a:srgbClr val="FFAB40"/>
      </a:accent1>
      <a:accent2>
        <a:srgbClr val="073763"/>
      </a:accent2>
      <a:accent3>
        <a:srgbClr val="78909C"/>
      </a:accent3>
      <a:accent4>
        <a:srgbClr val="FFAB40"/>
      </a:accent4>
      <a:accent5>
        <a:srgbClr val="FF7407"/>
      </a:accent5>
      <a:accent6>
        <a:srgbClr val="3294D1"/>
      </a:accent6>
      <a:hlink>
        <a:srgbClr val="FF740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